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0" r:id="rId2"/>
  </p:sldMasterIdLst>
  <p:sldIdLst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54" autoAdjust="0"/>
    <p:restoredTop sz="94660"/>
  </p:normalViewPr>
  <p:slideViewPr>
    <p:cSldViewPr snapToGrid="0">
      <p:cViewPr>
        <p:scale>
          <a:sx n="107" d="100"/>
          <a:sy n="107" d="100"/>
        </p:scale>
        <p:origin x="88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3.png"/><Relationship Id="rId1" Type="http://schemas.openxmlformats.org/officeDocument/2006/relationships/vmlDrawing" Target="../drawings/vmlDrawing1.v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4.png"/><Relationship Id="rId1" Type="http://schemas.openxmlformats.org/officeDocument/2006/relationships/vmlDrawing" Target="../drawings/vmlDrawing2.vml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3.png"/><Relationship Id="rId1" Type="http://schemas.openxmlformats.org/officeDocument/2006/relationships/vmlDrawing" Target="../drawings/vmlDrawing3.v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Text blauer mb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IN" charset="0"/>
                <a:ea typeface="DIN" charset="0"/>
                <a:cs typeface="DIN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833236826"/>
              </p:ext>
            </p:extLst>
          </p:nvPr>
        </p:nvGraphicFramePr>
        <p:xfrm>
          <a:off x="210220" y="6220746"/>
          <a:ext cx="700120" cy="463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Image" r:id="rId3" imgW="4012698" imgH="2653968" progId="">
                  <p:embed/>
                </p:oleObj>
              </mc:Choice>
              <mc:Fallback>
                <p:oleObj name="Image" r:id="rId3" imgW="4012698" imgH="2653968" progId="">
                  <p:embed/>
                  <p:pic>
                    <p:nvPicPr>
                      <p:cNvPr id="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220" y="6220746"/>
                        <a:ext cx="700120" cy="46305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2941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Text rosa mb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409577805"/>
              </p:ext>
            </p:extLst>
          </p:nvPr>
        </p:nvGraphicFramePr>
        <p:xfrm>
          <a:off x="251536" y="6255690"/>
          <a:ext cx="617488" cy="3931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Image" r:id="rId3" imgW="3250794" imgH="2069841" progId="">
                  <p:embed/>
                </p:oleObj>
              </mc:Choice>
              <mc:Fallback>
                <p:oleObj name="Image" r:id="rId3" imgW="3250794" imgH="2069841" progId="">
                  <p:embed/>
                  <p:pic>
                    <p:nvPicPr>
                      <p:cNvPr id="3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36" y="6255690"/>
                        <a:ext cx="617488" cy="3931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9125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Text blauer mb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cxnSp>
        <p:nvCxnSpPr>
          <p:cNvPr id="3" name="Straight Connector 12"/>
          <p:cNvCxnSpPr/>
          <p:nvPr userDrawn="1"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3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57275211"/>
              </p:ext>
            </p:extLst>
          </p:nvPr>
        </p:nvGraphicFramePr>
        <p:xfrm>
          <a:off x="210220" y="6220746"/>
          <a:ext cx="700120" cy="463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Image" r:id="rId3" imgW="4012698" imgH="2653968" progId="">
                  <p:embed/>
                </p:oleObj>
              </mc:Choice>
              <mc:Fallback>
                <p:oleObj name="Image" r:id="rId3" imgW="4012698" imgH="2653968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220" y="6220746"/>
                        <a:ext cx="700120" cy="46305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95363" y="5870046"/>
            <a:ext cx="10615612" cy="407988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sz="1800" b="1" kern="1200" baseline="0" dirty="0" smtClean="0">
                <a:solidFill>
                  <a:schemeClr val="bg1">
                    <a:lumMod val="50000"/>
                  </a:schemeClr>
                </a:solidFill>
                <a:latin typeface="DIN" charset="0"/>
                <a:ea typeface="DIN" charset="0"/>
                <a:cs typeface="DIN" charset="0"/>
              </a:defRPr>
            </a:lvl1pPr>
          </a:lstStyle>
          <a:p>
            <a:r>
              <a:rPr lang="de-DE" dirty="0" smtClean="0"/>
              <a:t>Alternatives (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provided</a:t>
            </a:r>
            <a:r>
              <a:rPr lang="de-DE" dirty="0" smtClean="0"/>
              <a:t> </a:t>
            </a:r>
            <a:r>
              <a:rPr lang="de-DE" dirty="0" err="1" smtClean="0"/>
              <a:t>tabs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7075735" y="5358733"/>
            <a:ext cx="5010150" cy="35070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r">
              <a:buNone/>
              <a:defRPr lang="de-DE" sz="1100" kern="1200" dirty="0" smtClean="0">
                <a:solidFill>
                  <a:schemeClr val="tx1"/>
                </a:solidFill>
                <a:latin typeface="DIN" charset="0"/>
                <a:ea typeface="DIN" charset="0"/>
                <a:cs typeface="DIN" charset="0"/>
              </a:defRPr>
            </a:lvl1pPr>
          </a:lstStyle>
          <a:p>
            <a:pPr lvl="0"/>
            <a:r>
              <a:rPr lang="de-DE" dirty="0" smtClean="0"/>
              <a:t>Action </a:t>
            </a:r>
            <a:r>
              <a:rPr lang="de-DE" dirty="0" err="1" smtClean="0"/>
              <a:t>to</a:t>
            </a:r>
            <a:r>
              <a:rPr lang="de-DE" dirty="0" smtClean="0"/>
              <a:t> 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147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7"/>
          <p:cNvSpPr txBox="1">
            <a:spLocks/>
          </p:cNvSpPr>
          <p:nvPr/>
        </p:nvSpPr>
        <p:spPr>
          <a:xfrm>
            <a:off x="8330268" y="5322313"/>
            <a:ext cx="3755617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Tue</a:t>
            </a:r>
            <a:endParaRPr lang="de-DE" dirty="0"/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404664" y="5870046"/>
            <a:ext cx="6453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sz="1800" b="1" kern="1200" baseline="0" dirty="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Alternatives (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provided</a:t>
            </a:r>
            <a:r>
              <a:rPr lang="de-DE" dirty="0" smtClean="0"/>
              <a:t> </a:t>
            </a:r>
            <a:r>
              <a:rPr lang="de-DE" dirty="0" err="1" smtClean="0"/>
              <a:t>tabs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DIN" charset="0"/>
                <a:ea typeface="DIN" charset="0"/>
                <a:cs typeface="DIN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DIN" charset="0"/>
                <a:ea typeface="DIN" charset="0"/>
                <a:cs typeface="DIN" charset="0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88640" y="142246"/>
            <a:ext cx="969110" cy="253290"/>
          </a:xfrm>
          <a:prstGeom prst="rect">
            <a:avLst/>
          </a:prstGeom>
        </p:spPr>
      </p:pic>
      <p:sp>
        <p:nvSpPr>
          <p:cNvPr id="13" name="Titelplatzhalter 12"/>
          <p:cNvSpPr>
            <a:spLocks noGrp="1"/>
          </p:cNvSpPr>
          <p:nvPr>
            <p:ph type="title"/>
          </p:nvPr>
        </p:nvSpPr>
        <p:spPr>
          <a:xfrm>
            <a:off x="1524000" y="26726"/>
            <a:ext cx="9315450" cy="8019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440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5" r:id="rId2"/>
    <p:sldLayoutId id="2147483674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lang="de-DE" sz="3600" kern="1200" baseline="0" dirty="0" smtClean="0">
          <a:solidFill>
            <a:srgbClr val="FFC000"/>
          </a:solidFill>
          <a:latin typeface="DIN" charset="0"/>
          <a:ea typeface="DIN" charset="0"/>
          <a:cs typeface="DI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8640" y="142246"/>
            <a:ext cx="969110" cy="25329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40526" y="317129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6048366" y="4520208"/>
            <a:ext cx="2398413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smtClean="0"/>
              <a:t>Ein mbot Workshop</a:t>
            </a:r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von Simon Rininsland und Stefan Höhn</a:t>
            </a:r>
            <a:endParaRPr lang="de-DE" sz="1100" dirty="0"/>
          </a:p>
        </p:txBody>
      </p:sp>
      <p:pic>
        <p:nvPicPr>
          <p:cNvPr id="3" name="Picture 14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19153" y="4088160"/>
            <a:ext cx="1847230" cy="1386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1555668"/>
            <a:ext cx="3816680" cy="3972463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Jetzt wird es richtig cool!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861050" y="892176"/>
            <a:ext cx="4925916" cy="770369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2) und nun müssen wir ihn noch links reindrehen lassen, wenn der Sensor = </a:t>
            </a:r>
            <a:r>
              <a:rPr lang="de-DE" i="1" dirty="0" smtClean="0"/>
              <a:t>____ </a:t>
            </a:r>
            <a:r>
              <a:rPr lang="de-DE" dirty="0" smtClean="0"/>
              <a:t>anzeigt?</a:t>
            </a:r>
            <a:endParaRPr lang="de-DE" dirty="0"/>
          </a:p>
        </p:txBody>
      </p:sp>
      <p:sp>
        <p:nvSpPr>
          <p:cNvPr id="11" name="Right Arrow 10"/>
          <p:cNvSpPr/>
          <p:nvPr/>
        </p:nvSpPr>
        <p:spPr>
          <a:xfrm>
            <a:off x="1117600" y="4637088"/>
            <a:ext cx="622300" cy="315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1085685" y="3481706"/>
            <a:ext cx="622300" cy="315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platzhalter 8"/>
          <p:cNvSpPr txBox="1">
            <a:spLocks/>
          </p:cNvSpPr>
          <p:nvPr/>
        </p:nvSpPr>
        <p:spPr>
          <a:xfrm>
            <a:off x="725584" y="892176"/>
            <a:ext cx="4925916" cy="515302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smtClean="0"/>
              <a:t>1) Tausche </a:t>
            </a:r>
            <a:r>
              <a:rPr lang="de-DE" dirty="0" smtClean="0"/>
              <a:t>das “Falls“ gegen ein “Falls-Sonst“ aus</a:t>
            </a:r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36398" b="-2"/>
          <a:stretch/>
        </p:blipFill>
        <p:spPr>
          <a:xfrm>
            <a:off x="5990902" y="1555668"/>
            <a:ext cx="5130800" cy="416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Gratulation!</a:t>
            </a:r>
            <a:endParaRPr lang="de-DE" dirty="0"/>
          </a:p>
        </p:txBody>
      </p:sp>
      <p:sp>
        <p:nvSpPr>
          <p:cNvPr id="14" name="Textplatzhalter 8"/>
          <p:cNvSpPr txBox="1">
            <a:spLocks/>
          </p:cNvSpPr>
          <p:nvPr/>
        </p:nvSpPr>
        <p:spPr>
          <a:xfrm>
            <a:off x="725584" y="892176"/>
            <a:ext cx="4925916" cy="515302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Wow! Ihr seid ganz schön cool! </a:t>
            </a:r>
            <a:r>
              <a:rPr lang="de-DE" dirty="0" smtClean="0"/>
              <a:t>Das ist schon ein ganz schön kompliziertes Programm! </a:t>
            </a:r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sz="1000" dirty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Herzlichen Glückwunsch im Club der richtigen Programmierer!</a:t>
            </a:r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 smtClean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 smtClean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Habt ihr Lust, eure eigenen Strecken zu malen?</a:t>
            </a:r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Und lasst die Lampen angehen, wenn </a:t>
            </a:r>
            <a:r>
              <a:rPr lang="de-DE" dirty="0" err="1" smtClean="0"/>
              <a:t>mBot</a:t>
            </a:r>
            <a:r>
              <a:rPr lang="de-DE" dirty="0" smtClean="0"/>
              <a:t> sich links oder rechts reindreht !</a:t>
            </a:r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Baue den Ultraschall-Sensor ein und lass </a:t>
            </a:r>
            <a:r>
              <a:rPr lang="de-DE" dirty="0" err="1" smtClean="0"/>
              <a:t>mBot</a:t>
            </a:r>
            <a:r>
              <a:rPr lang="de-DE" dirty="0" smtClean="0"/>
              <a:t> stehenbleiben, wenn ein Hindernis kommt</a:t>
            </a:r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/>
          </a:p>
          <a:p>
            <a:pPr marL="57150" indent="-285750">
              <a:tabLst>
                <a:tab pos="304800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Dann mal los!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288" y="892176"/>
            <a:ext cx="4269757" cy="5626294"/>
          </a:xfrm>
          <a:prstGeom prst="rect">
            <a:avLst/>
          </a:prstGeom>
        </p:spPr>
      </p:pic>
      <p:pic>
        <p:nvPicPr>
          <p:cNvPr id="16" name="Picture 14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05291" y="2124228"/>
            <a:ext cx="2311996" cy="1735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2213" y="5558255"/>
            <a:ext cx="2024456" cy="110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60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Der Linien-Verfolger-Sensor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450" b="21832"/>
          <a:stretch/>
        </p:blipFill>
        <p:spPr>
          <a:xfrm>
            <a:off x="7461250" y="1939924"/>
            <a:ext cx="4000500" cy="1257300"/>
          </a:xfrm>
          <a:prstGeom prst="rect">
            <a:avLst/>
          </a:prstGeom>
        </p:spPr>
      </p:pic>
      <p:sp>
        <p:nvSpPr>
          <p:cNvPr id="4" name="Textplatzhalter 8"/>
          <p:cNvSpPr txBox="1">
            <a:spLocks/>
          </p:cNvSpPr>
          <p:nvPr/>
        </p:nvSpPr>
        <p:spPr>
          <a:xfrm>
            <a:off x="7461251" y="1136805"/>
            <a:ext cx="4000500" cy="407988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Programmiere den </a:t>
            </a:r>
            <a:r>
              <a:rPr lang="de-DE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dirty="0">
                <a:latin typeface="DIN" charset="0"/>
                <a:ea typeface="DIN" charset="0"/>
                <a:cs typeface="DIN" charset="0"/>
              </a:rPr>
              <a:t>:</a:t>
            </a:r>
            <a:r>
              <a:rPr lang="de-DE" dirty="0" smtClean="0">
                <a:latin typeface="DIN" charset="0"/>
                <a:ea typeface="DIN" charset="0"/>
                <a:cs typeface="DIN" charset="0"/>
              </a:rPr>
              <a:t> 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6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11" y="1071219"/>
            <a:ext cx="2880320" cy="3678581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765300" y="3564559"/>
            <a:ext cx="889000" cy="94173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931" y="1939924"/>
            <a:ext cx="2901186" cy="192819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5791200" y="1625600"/>
            <a:ext cx="901700" cy="44450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6083300" y="2048186"/>
            <a:ext cx="901700" cy="44450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platzhalter 8"/>
          <p:cNvSpPr txBox="1">
            <a:spLocks/>
          </p:cNvSpPr>
          <p:nvPr/>
        </p:nvSpPr>
        <p:spPr>
          <a:xfrm>
            <a:off x="5334000" y="3627436"/>
            <a:ext cx="6127750" cy="231616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Was sagt dir der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, wenn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>
                <a:latin typeface="DIN" charset="0"/>
                <a:ea typeface="DIN" charset="0"/>
                <a:cs typeface="DIN" charset="0"/>
              </a:rPr>
              <a:t>k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ein Finger die Sensoren abdecken (hell)?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>
                <a:latin typeface="DIN" charset="0"/>
                <a:ea typeface="DIN" charset="0"/>
                <a:cs typeface="DIN" charset="0"/>
              </a:rPr>
              <a:t>dein Finger beiden Sensoren abdecken (dunkel)?</a:t>
            </a:r>
            <a:endParaRPr lang="de-DE" b="0" dirty="0" smtClean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r>
              <a:rPr lang="de-DE" b="0" dirty="0">
                <a:latin typeface="DIN" charset="0"/>
                <a:ea typeface="DIN" charset="0"/>
                <a:cs typeface="DIN" charset="0"/>
              </a:rPr>
              <a:t>d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ein Finger über dem linken Sensor ist?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>
                <a:latin typeface="DIN" charset="0"/>
                <a:ea typeface="DIN" charset="0"/>
                <a:cs typeface="DIN" charset="0"/>
              </a:rPr>
              <a:t>d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ein Finger über dem rechten Sensor ist?</a:t>
            </a:r>
          </a:p>
          <a:p>
            <a:pPr indent="0"/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Schreibe das Ergebnis auf.</a:t>
            </a:r>
            <a:endParaRPr lang="de-DE" b="0" dirty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endParaRPr lang="de-DE" b="0" dirty="0" smtClean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endParaRPr lang="de-DE" b="0" dirty="0">
              <a:latin typeface="DIN" charset="0"/>
              <a:ea typeface="DIN" charset="0"/>
              <a:cs typeface="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44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zeigt der Sensor an?</a:t>
            </a:r>
            <a:endParaRPr lang="de-DE" dirty="0"/>
          </a:p>
        </p:txBody>
      </p:sp>
      <p:sp>
        <p:nvSpPr>
          <p:cNvPr id="4" name="Textplatzhalter 8"/>
          <p:cNvSpPr txBox="1">
            <a:spLocks/>
          </p:cNvSpPr>
          <p:nvPr/>
        </p:nvSpPr>
        <p:spPr>
          <a:xfrm>
            <a:off x="7012084" y="4442053"/>
            <a:ext cx="4000500" cy="407988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Programmiere den </a:t>
            </a:r>
            <a:r>
              <a:rPr lang="de-DE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dirty="0">
                <a:latin typeface="DIN" charset="0"/>
                <a:ea typeface="DIN" charset="0"/>
                <a:cs typeface="DIN" charset="0"/>
              </a:rPr>
              <a:t>:</a:t>
            </a:r>
            <a:r>
              <a:rPr lang="de-DE" dirty="0" smtClean="0">
                <a:latin typeface="DIN" charset="0"/>
                <a:ea typeface="DIN" charset="0"/>
                <a:cs typeface="DIN" charset="0"/>
              </a:rPr>
              <a:t> 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sp>
        <p:nvSpPr>
          <p:cNvPr id="17" name="Textplatzhalter 8"/>
          <p:cNvSpPr txBox="1">
            <a:spLocks/>
          </p:cNvSpPr>
          <p:nvPr/>
        </p:nvSpPr>
        <p:spPr>
          <a:xfrm>
            <a:off x="2705100" y="1309124"/>
            <a:ext cx="8307484" cy="2856475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Zeichne auf einem DIN A4 Blatt einen dicken schwarzen Balken </a:t>
            </a:r>
          </a:p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Was sagt dir der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, wenn der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endParaRPr lang="de-DE" b="0" dirty="0" smtClean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mit beiden Sensoren NEBEN dem Balken steht?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mit beiden Sensoren AUF dem Balken steht?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NUR mit dem LINKEN Sensor auf dem Balken steht?</a:t>
            </a:r>
          </a:p>
          <a:p>
            <a:pPr marL="57150" indent="-285750">
              <a:buFont typeface="Arial" charset="0"/>
              <a:buChar char="•"/>
            </a:pP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NUR mit dem Rechten Sensor auf dem Balken steht?</a:t>
            </a:r>
          </a:p>
          <a:p>
            <a:pPr indent="0"/>
            <a:r>
              <a:rPr lang="de-DE" dirty="0" smtClean="0">
                <a:latin typeface="DIN" charset="0"/>
                <a:ea typeface="DIN" charset="0"/>
                <a:cs typeface="DIN" charset="0"/>
              </a:rPr>
              <a:t>Schreibe das Ergebnis auf und vergleiche mit dem Ergebnis deiner Finger.</a:t>
            </a:r>
            <a:endParaRPr lang="de-DE" dirty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endParaRPr lang="de-DE" b="0" dirty="0" smtClean="0">
              <a:latin typeface="DIN" charset="0"/>
              <a:ea typeface="DIN" charset="0"/>
              <a:cs typeface="DIN" charset="0"/>
            </a:endParaRPr>
          </a:p>
          <a:p>
            <a:pPr marL="57150" indent="-285750">
              <a:buFont typeface="Arial" charset="0"/>
              <a:buChar char="•"/>
            </a:pPr>
            <a:endParaRPr lang="de-DE" b="0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83" y="1136805"/>
            <a:ext cx="1800033" cy="266080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0984" y="4850041"/>
            <a:ext cx="35179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04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 die Plätze, fertig, los und dann?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828676"/>
            <a:ext cx="6030816" cy="407988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Füge dem Programm noch folgende Befehle hinzu: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sp>
        <p:nvSpPr>
          <p:cNvPr id="9" name="Textplatzhalter 8"/>
          <p:cNvSpPr txBox="1">
            <a:spLocks/>
          </p:cNvSpPr>
          <p:nvPr/>
        </p:nvSpPr>
        <p:spPr>
          <a:xfrm>
            <a:off x="5207000" y="1309125"/>
            <a:ext cx="5805584" cy="430775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smtClean="0">
                <a:latin typeface="DIN" charset="0"/>
                <a:ea typeface="DIN" charset="0"/>
                <a:cs typeface="DIN" charset="0"/>
              </a:rPr>
              <a:t>Was kann man damit machen?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84" y="1236664"/>
            <a:ext cx="3657600" cy="2070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943352"/>
            <a:ext cx="4826000" cy="2463800"/>
          </a:xfrm>
          <a:prstGeom prst="rect">
            <a:avLst/>
          </a:prstGeom>
        </p:spPr>
      </p:pic>
      <p:sp>
        <p:nvSpPr>
          <p:cNvPr id="11" name="Textplatzhalter 8"/>
          <p:cNvSpPr txBox="1">
            <a:spLocks/>
          </p:cNvSpPr>
          <p:nvPr/>
        </p:nvSpPr>
        <p:spPr>
          <a:xfrm>
            <a:off x="1524000" y="3471864"/>
            <a:ext cx="8763000" cy="407988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Und nun diese Befehle. Was passiert hier? Schau dir dazu deine Ergebnisse an. 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272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und nun </a:t>
            </a:r>
            <a:r>
              <a:rPr lang="de-DE" dirty="0" smtClean="0"/>
              <a:t>gegen den Balken!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828676"/>
            <a:ext cx="10628216" cy="61912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>
                <a:latin typeface="DIN" charset="0"/>
                <a:ea typeface="DIN" charset="0"/>
                <a:cs typeface="DIN" charset="0"/>
              </a:rPr>
              <a:t>Setze den </a:t>
            </a:r>
            <a:r>
              <a:rPr lang="de-DE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dirty="0" smtClean="0">
                <a:latin typeface="DIN" charset="0"/>
                <a:ea typeface="DIN" charset="0"/>
                <a:cs typeface="DIN" charset="0"/>
              </a:rPr>
              <a:t> quer vor das Papier und lass ihn mit der Pfeiltaste losfahren. Überlege vorher, was passieren wird und erkläre warum.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2108200" y="1779196"/>
            <a:ext cx="7587793" cy="45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89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 dem Balken...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828676"/>
            <a:ext cx="10628216" cy="39052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Setze den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auf den Streifen und drücke den Pfeil. </a:t>
            </a:r>
            <a:r>
              <a:rPr lang="de-DE" dirty="0" smtClean="0">
                <a:latin typeface="DIN" charset="0"/>
                <a:ea typeface="DIN" charset="0"/>
                <a:cs typeface="DIN" charset="0"/>
              </a:rPr>
              <a:t>Warum bleibt er sofort wieder stehen?</a:t>
            </a:r>
            <a:endParaRPr lang="de-DE" dirty="0">
              <a:latin typeface="DIN" charset="0"/>
              <a:ea typeface="DIN" charset="0"/>
              <a:cs typeface="D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392" y="1368073"/>
            <a:ext cx="5511800" cy="3074520"/>
          </a:xfrm>
          <a:prstGeom prst="rect">
            <a:avLst/>
          </a:prstGeom>
        </p:spPr>
      </p:pic>
      <p:sp>
        <p:nvSpPr>
          <p:cNvPr id="6" name="Textplatzhalter 8"/>
          <p:cNvSpPr txBox="1">
            <a:spLocks/>
          </p:cNvSpPr>
          <p:nvPr/>
        </p:nvSpPr>
        <p:spPr>
          <a:xfrm>
            <a:off x="482600" y="4591466"/>
            <a:ext cx="10628216" cy="162242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Das drehen wir jetzt um! Was musst du machen, damit der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nicht bei schwarz (dunkel), sondern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weiss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(hell) stehen bleibt? </a:t>
            </a:r>
            <a:r>
              <a:rPr lang="de-DE" dirty="0" smtClean="0">
                <a:latin typeface="DIN" charset="0"/>
                <a:ea typeface="DIN" charset="0"/>
                <a:cs typeface="DIN" charset="0"/>
              </a:rPr>
              <a:t>Tipp: Schau in deine Ergebnisse.</a:t>
            </a:r>
          </a:p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1) Ändere das Programm</a:t>
            </a:r>
          </a:p>
          <a:p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2) Setze den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auf den Anfang der Linie. Starte das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Program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(grüne Flagge) und drücke den Pfeil nach oben. Wann stoppt der </a:t>
            </a:r>
            <a:r>
              <a:rPr lang="de-DE" b="0" dirty="0" err="1" smtClean="0">
                <a:latin typeface="DIN" charset="0"/>
                <a:ea typeface="DIN" charset="0"/>
                <a:cs typeface="DIN" charset="0"/>
              </a:rPr>
              <a:t>mBot</a:t>
            </a:r>
            <a:r>
              <a:rPr lang="de-DE" b="0" dirty="0" smtClean="0">
                <a:latin typeface="DIN" charset="0"/>
                <a:ea typeface="DIN" charset="0"/>
                <a:cs typeface="DIN" charset="0"/>
              </a:rPr>
              <a:t> von selbst?</a:t>
            </a:r>
            <a:endParaRPr lang="de-DE" b="0" dirty="0">
              <a:latin typeface="DIN" charset="0"/>
              <a:ea typeface="DIN" charset="0"/>
              <a:cs typeface="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253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Wir verlassen den Balken!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739776"/>
            <a:ext cx="10628216" cy="2779974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/>
              <a:t>Wenn der </a:t>
            </a:r>
            <a:r>
              <a:rPr lang="de-DE" dirty="0" err="1" smtClean="0"/>
              <a:t>mBot</a:t>
            </a:r>
            <a:r>
              <a:rPr lang="de-DE" dirty="0" smtClean="0"/>
              <a:t> </a:t>
            </a:r>
          </a:p>
          <a:p>
            <a:pPr marL="57150" indent="-285750">
              <a:buFont typeface="Arial" charset="0"/>
              <a:buChar char="•"/>
            </a:pPr>
            <a:r>
              <a:rPr lang="de-DE" dirty="0" smtClean="0"/>
              <a:t>nach rechts die Linie verlässt, dann sagt der Sensor die Zahl 1</a:t>
            </a:r>
          </a:p>
          <a:p>
            <a:pPr marL="57150" indent="-285750">
              <a:buFont typeface="Arial" charset="0"/>
              <a:buChar char="•"/>
            </a:pPr>
            <a:r>
              <a:rPr lang="de-DE" dirty="0" smtClean="0"/>
              <a:t>nach links die Linie verlässt, dann sagt der Sensor die Zahl 2</a:t>
            </a:r>
          </a:p>
          <a:p>
            <a:pPr indent="0"/>
            <a:r>
              <a:rPr lang="de-DE" dirty="0" smtClean="0"/>
              <a:t>Probiere das mit der Hand aus, während der Motor des </a:t>
            </a:r>
            <a:r>
              <a:rPr lang="de-DE" dirty="0" err="1" smtClean="0"/>
              <a:t>mBot</a:t>
            </a:r>
            <a:r>
              <a:rPr lang="de-DE" dirty="0" smtClean="0"/>
              <a:t> aus ist.</a:t>
            </a:r>
          </a:p>
          <a:p>
            <a:pPr indent="0"/>
            <a:endParaRPr lang="de-DE" sz="1000" dirty="0"/>
          </a:p>
          <a:p>
            <a:pPr indent="0"/>
            <a:r>
              <a:rPr lang="de-DE" dirty="0" smtClean="0"/>
              <a:t>Wenn der </a:t>
            </a:r>
            <a:r>
              <a:rPr lang="de-DE" dirty="0" err="1" smtClean="0"/>
              <a:t>mBot</a:t>
            </a:r>
            <a:r>
              <a:rPr lang="de-DE" dirty="0" smtClean="0"/>
              <a:t> </a:t>
            </a:r>
            <a:r>
              <a:rPr lang="de-DE" dirty="0" smtClean="0"/>
              <a:t>links die </a:t>
            </a:r>
            <a:r>
              <a:rPr lang="de-DE" dirty="0" smtClean="0"/>
              <a:t>Linie verlassen hat, müssen wir im sagen, dass er wieder </a:t>
            </a:r>
            <a:r>
              <a:rPr lang="de-DE" dirty="0" smtClean="0"/>
              <a:t>rein fährt</a:t>
            </a:r>
            <a:r>
              <a:rPr lang="de-DE" dirty="0" smtClean="0"/>
              <a:t>. Das wollen wir ihm nun </a:t>
            </a:r>
            <a:r>
              <a:rPr lang="de-DE" dirty="0" smtClean="0"/>
              <a:t>beibringen, in dem wir ihn in Richtung der Linie zurück drehen (also nach rechts). </a:t>
            </a:r>
            <a:r>
              <a:rPr lang="de-DE" dirty="0" smtClean="0"/>
              <a:t>Bau jetzt erstmal den Falls-Block in einen Falls-Sonst-Block um. Das Programm macht damit erst mal genau das gleiche, weil der Sonst-Teil noch leer ist</a:t>
            </a:r>
            <a:r>
              <a:rPr lang="de-DE" dirty="0" smtClean="0"/>
              <a:t>. Das ist die Vorbereitung...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725" y="3430850"/>
            <a:ext cx="4838700" cy="281940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5562600" y="4749800"/>
            <a:ext cx="4318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3697550"/>
            <a:ext cx="46228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79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...</a:t>
            </a:r>
            <a:r>
              <a:rPr lang="de-DE" dirty="0" smtClean="0"/>
              <a:t>und kommen wieder zurück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739775"/>
            <a:ext cx="10628216" cy="5875053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 smtClean="0"/>
              <a:t>Bisher macht unser Programm folgendes:</a:t>
            </a:r>
          </a:p>
          <a:p>
            <a:pPr marL="57150" indent="-285750">
              <a:buFont typeface="Arial" charset="0"/>
              <a:buChar char="•"/>
            </a:pPr>
            <a:r>
              <a:rPr lang="de-DE" dirty="0" smtClean="0"/>
              <a:t>Wenn der Sensor = 3 ist (also hell erkennt), dann </a:t>
            </a:r>
            <a:r>
              <a:rPr lang="de-DE" dirty="0" smtClean="0"/>
              <a:t>stoppe</a:t>
            </a:r>
            <a:endParaRPr lang="de-DE" dirty="0"/>
          </a:p>
          <a:p>
            <a:pPr indent="0"/>
            <a:r>
              <a:rPr lang="de-DE" dirty="0" smtClean="0"/>
              <a:t>Was </a:t>
            </a:r>
            <a:r>
              <a:rPr lang="de-DE" dirty="0" smtClean="0"/>
              <a:t>wir nun </a:t>
            </a:r>
            <a:r>
              <a:rPr lang="de-DE" dirty="0" smtClean="0"/>
              <a:t>wollen: </a:t>
            </a:r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Sonst: </a:t>
            </a:r>
          </a:p>
          <a:p>
            <a:pPr marL="971550" lvl="1" indent="-285750">
              <a:buFont typeface="Arial" charset="0"/>
              <a:buChar char="•"/>
            </a:pPr>
            <a:r>
              <a:rPr lang="de-DE" sz="1800" dirty="0" smtClean="0"/>
              <a:t>Wenn der Sensor = </a:t>
            </a:r>
            <a:r>
              <a:rPr lang="de-DE" sz="1800" dirty="0" smtClean="0"/>
              <a:t>2 </a:t>
            </a:r>
            <a:r>
              <a:rPr lang="de-DE" sz="1800" dirty="0" smtClean="0"/>
              <a:t>ist, </a:t>
            </a:r>
          </a:p>
          <a:p>
            <a:pPr marL="971550" lvl="1" indent="-285750">
              <a:buFont typeface="Arial" charset="0"/>
              <a:buChar char="•"/>
            </a:pPr>
            <a:r>
              <a:rPr lang="de-DE" sz="1800" dirty="0" smtClean="0"/>
              <a:t>dann soll der </a:t>
            </a:r>
            <a:r>
              <a:rPr lang="de-DE" sz="1800" dirty="0" err="1" smtClean="0"/>
              <a:t>mBot</a:t>
            </a:r>
            <a:r>
              <a:rPr lang="de-DE" sz="1800" dirty="0" smtClean="0"/>
              <a:t> nach </a:t>
            </a:r>
            <a:r>
              <a:rPr lang="de-DE" sz="1800" dirty="0" smtClean="0"/>
              <a:t>rechts drehen </a:t>
            </a:r>
            <a:endParaRPr lang="de-DE" sz="1800" dirty="0" smtClean="0"/>
          </a:p>
          <a:p>
            <a:pPr marL="971550" lvl="1" indent="-285750">
              <a:buFont typeface="Arial" charset="0"/>
              <a:buChar char="•"/>
            </a:pPr>
            <a:r>
              <a:rPr lang="de-DE" sz="1800" dirty="0" smtClean="0"/>
              <a:t>aber nur kurz für </a:t>
            </a:r>
            <a:r>
              <a:rPr lang="de-DE" sz="1800" dirty="0" smtClean="0"/>
              <a:t>0.1 </a:t>
            </a:r>
            <a:r>
              <a:rPr lang="de-DE" sz="1800" dirty="0" smtClean="0"/>
              <a:t>Sekunden</a:t>
            </a:r>
          </a:p>
          <a:p>
            <a:pPr marL="971550" lvl="1" indent="-285750">
              <a:buFont typeface="Arial" charset="0"/>
              <a:buChar char="•"/>
            </a:pPr>
            <a:r>
              <a:rPr lang="de-DE" sz="1800" dirty="0" smtClean="0"/>
              <a:t>und dann wieder mit normaler Geschwindigkeit weiterfahren.</a:t>
            </a:r>
          </a:p>
          <a:p>
            <a:pPr marL="285750" indent="-285750">
              <a:buFont typeface="Arial" charset="0"/>
              <a:buChar char="•"/>
            </a:pPr>
            <a:endParaRPr lang="de-DE" sz="1200" dirty="0"/>
          </a:p>
          <a:p>
            <a:pPr marL="285750" indent="-285750">
              <a:buFont typeface="Arial" charset="0"/>
              <a:buChar char="•"/>
            </a:pPr>
            <a:endParaRPr lang="de-DE" sz="1200" dirty="0" smtClean="0"/>
          </a:p>
          <a:p>
            <a:pPr indent="0"/>
            <a:r>
              <a:rPr lang="de-DE" dirty="0" smtClean="0"/>
              <a:t>1) Erklärt </a:t>
            </a:r>
            <a:r>
              <a:rPr lang="de-DE" dirty="0"/>
              <a:t>euch gegenseitig, was genau in dem Programm passiert </a:t>
            </a:r>
            <a:endParaRPr lang="de-DE" dirty="0" smtClean="0"/>
          </a:p>
          <a:p>
            <a:pPr indent="0"/>
            <a:r>
              <a:rPr lang="de-DE" dirty="0" smtClean="0"/>
              <a:t>(</a:t>
            </a:r>
            <a:r>
              <a:rPr lang="de-DE" dirty="0"/>
              <a:t>Zeile für Zeile, Block für Block</a:t>
            </a:r>
            <a:r>
              <a:rPr lang="de-DE" dirty="0" smtClean="0"/>
              <a:t>).</a:t>
            </a:r>
          </a:p>
          <a:p>
            <a:pPr indent="0"/>
            <a:r>
              <a:rPr lang="de-DE" dirty="0" smtClean="0"/>
              <a:t>2) Stellt den </a:t>
            </a:r>
            <a:r>
              <a:rPr lang="de-DE" dirty="0" err="1" smtClean="0"/>
              <a:t>mBot</a:t>
            </a:r>
            <a:r>
              <a:rPr lang="de-DE" dirty="0" smtClean="0"/>
              <a:t> wie im Bild gezeigt auf</a:t>
            </a:r>
          </a:p>
          <a:p>
            <a:pPr indent="0"/>
            <a:r>
              <a:rPr lang="de-DE" dirty="0"/>
              <a:t> </a:t>
            </a:r>
            <a:r>
              <a:rPr lang="de-DE" dirty="0" smtClean="0"/>
              <a:t>   und startet ihn mit dem „Pfeil nach oben“ </a:t>
            </a:r>
          </a:p>
          <a:p>
            <a:pPr indent="0"/>
            <a:r>
              <a:rPr lang="de-DE" dirty="0"/>
              <a:t> </a:t>
            </a:r>
            <a:r>
              <a:rPr lang="de-DE" dirty="0" smtClean="0"/>
              <a:t>   Klappt schon ganz gut, oder?</a:t>
            </a:r>
          </a:p>
          <a:p>
            <a:pPr indent="0"/>
            <a:r>
              <a:rPr lang="de-DE" dirty="0"/>
              <a:t> </a:t>
            </a:r>
            <a:r>
              <a:rPr lang="de-DE" dirty="0" smtClean="0"/>
              <a:t>   Aber was klappt nicht?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613" y="739776"/>
            <a:ext cx="3099787" cy="1806175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 rot="5400000">
            <a:off x="9667802" y="2870237"/>
            <a:ext cx="4318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170" y="3427822"/>
            <a:ext cx="2877043" cy="357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978400" y="5005663"/>
            <a:ext cx="2959100" cy="160916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8846" y="1952899"/>
            <a:ext cx="2734060" cy="4142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1613" y="3416644"/>
            <a:ext cx="3400816" cy="32424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7113" y="2854073"/>
            <a:ext cx="881162" cy="26001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6987" y="2447752"/>
            <a:ext cx="2181926" cy="2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551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Am Rand entlang und dann doch zu weit...</a:t>
            </a:r>
            <a:endParaRPr lang="de-DE" dirty="0"/>
          </a:p>
        </p:txBody>
      </p:sp>
      <p:sp>
        <p:nvSpPr>
          <p:cNvPr id="7" name="Textplatzhalter 8"/>
          <p:cNvSpPr txBox="1">
            <a:spLocks/>
          </p:cNvSpPr>
          <p:nvPr/>
        </p:nvSpPr>
        <p:spPr>
          <a:xfrm>
            <a:off x="573184" y="739775"/>
            <a:ext cx="6221316" cy="5637273"/>
          </a:xfrm>
          <a:prstGeom prst="rect">
            <a:avLst/>
          </a:prstGeom>
        </p:spPr>
        <p:txBody>
          <a:bodyPr/>
          <a:lstStyle>
            <a:lvl1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  <a:defRPr lang="de-DE" b="1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285750" indent="-285750"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Der </a:t>
            </a:r>
            <a:r>
              <a:rPr lang="de-DE" dirty="0" err="1" smtClean="0"/>
              <a:t>mBot</a:t>
            </a:r>
            <a:r>
              <a:rPr lang="de-DE" dirty="0" smtClean="0"/>
              <a:t> fährt über aus der Linie raus!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Woran liegt das?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Was kann man tun, wenn er über die Linie gefahren ist? </a:t>
            </a:r>
            <a:br>
              <a:rPr lang="de-DE" dirty="0" smtClean="0"/>
            </a:br>
            <a:r>
              <a:rPr lang="de-DE" dirty="0" smtClean="0"/>
              <a:t>	Was würdest du mit der Hand tun?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Welche Zahl geben die Sensoren aus, wenn er über der Linie ist?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 smtClean="0"/>
          </a:p>
          <a:p>
            <a:pPr marL="285750" indent="-285750"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Das soll der </a:t>
            </a:r>
            <a:r>
              <a:rPr lang="de-DE" dirty="0" err="1" smtClean="0"/>
              <a:t>mBot</a:t>
            </a:r>
            <a:r>
              <a:rPr lang="de-DE" dirty="0" smtClean="0"/>
              <a:t> nun tun: </a:t>
            </a:r>
            <a:endParaRPr lang="de-DE" dirty="0" smtClean="0"/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FALLS  der Sensor = __________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DANN fahre ____________ 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für eine kurze Zeit (0.3 Sekunden)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und fahre weiter vorwärts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endParaRPr lang="de-DE" dirty="0"/>
          </a:p>
          <a:p>
            <a:pPr marL="285750" indent="-285750"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Probiere es aus: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Wie weit kommt er?</a:t>
            </a:r>
          </a:p>
          <a:p>
            <a:pPr marL="285750" indent="-285750">
              <a:buFont typeface="Arial" charset="0"/>
              <a:buChar char="•"/>
              <a:tabLst>
                <a:tab pos="304800" algn="l"/>
                <a:tab pos="307975" algn="l"/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de-DE" dirty="0" smtClean="0"/>
              <a:t>Was passiert jetzt? Was fehlt noch?</a:t>
            </a:r>
          </a:p>
        </p:txBody>
      </p:sp>
      <p:sp>
        <p:nvSpPr>
          <p:cNvPr id="4" name="Right Arrow 3"/>
          <p:cNvSpPr/>
          <p:nvPr/>
        </p:nvSpPr>
        <p:spPr>
          <a:xfrm rot="5400000">
            <a:off x="9262160" y="2968888"/>
            <a:ext cx="4318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0786" y="1011274"/>
            <a:ext cx="3734549" cy="161286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697682" y="3618438"/>
            <a:ext cx="5296395" cy="2634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smtClean="0"/>
              <a:t>Mentor: </a:t>
            </a:r>
            <a:r>
              <a:rPr lang="en-US" dirty="0" err="1" smtClean="0"/>
              <a:t>Erst</a:t>
            </a:r>
            <a:r>
              <a:rPr lang="en-US" dirty="0" smtClean="0"/>
              <a:t> mal </a:t>
            </a:r>
            <a:r>
              <a:rPr lang="en-US" dirty="0" err="1" smtClean="0"/>
              <a:t>abdecken</a:t>
            </a:r>
            <a:r>
              <a:rPr lang="en-US" dirty="0" smtClean="0"/>
              <a:t> auf der </a:t>
            </a:r>
            <a:r>
              <a:rPr lang="en-US" dirty="0" err="1" smtClean="0"/>
              <a:t>Folie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060" y="3969675"/>
            <a:ext cx="47752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53065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>
          <a:buNone/>
          <a:defRPr sz="3600" kern="1200" baseline="0" dirty="0" smtClean="0">
            <a:solidFill>
              <a:srgbClr val="FFC000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690</Words>
  <Application>Microsoft Macintosh PowerPoint</Application>
  <PresentationFormat>Widescreen</PresentationFormat>
  <Paragraphs>87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DIN</vt:lpstr>
      <vt:lpstr>Arial</vt:lpstr>
      <vt:lpstr>Basis</vt:lpstr>
      <vt:lpstr>Design1</vt:lpstr>
      <vt:lpstr>Image</vt:lpstr>
      <vt:lpstr>PowerPoint Presentation</vt:lpstr>
      <vt:lpstr>Der Linien-Verfolger-Sensor</vt:lpstr>
      <vt:lpstr>Was zeigt der Sensor an?</vt:lpstr>
      <vt:lpstr>Auf die Plätze, fertig, los und dann?</vt:lpstr>
      <vt:lpstr>und nun gegen den Balken!</vt:lpstr>
      <vt:lpstr>Auf dem Balken...</vt:lpstr>
      <vt:lpstr>Wir verlassen den Balken!</vt:lpstr>
      <vt:lpstr>...und kommen wieder zurück</vt:lpstr>
      <vt:lpstr>Am Rand entlang und dann doch zu weit...</vt:lpstr>
      <vt:lpstr>Jetzt wird es richtig cool!</vt:lpstr>
      <vt:lpstr>Gratulation!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33</cp:revision>
  <dcterms:created xsi:type="dcterms:W3CDTF">2016-08-27T09:01:45Z</dcterms:created>
  <dcterms:modified xsi:type="dcterms:W3CDTF">2016-08-31T20:41:51Z</dcterms:modified>
</cp:coreProperties>
</file>

<file path=docProps/thumbnail.jpeg>
</file>